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Open Sans" panose="020B0604020202020204" charset="0"/>
      <p:regular r:id="rId21"/>
    </p:embeddedFon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Open Sans Light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Light Bold" panose="020B0604020202020204" charset="0"/>
      <p:regular r:id="rId29"/>
    </p:embeddedFont>
    <p:embeddedFont>
      <p:font typeface="Open Sans Extra Bold" panose="020B0604020202020204" charset="0"/>
      <p:regular r:id="rId30"/>
    </p:embeddedFont>
    <p:embeddedFont>
      <p:font typeface="Cousin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5952" y="3369490"/>
            <a:ext cx="15596096" cy="1353464"/>
            <a:chOff x="0" y="0"/>
            <a:chExt cx="5275716" cy="457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75716" cy="457838"/>
            </a:xfrm>
            <a:custGeom>
              <a:avLst/>
              <a:gdLst/>
              <a:ahLst/>
              <a:cxnLst/>
              <a:rect l="l" t="t" r="r" b="b"/>
              <a:pathLst>
                <a:path w="5275716" h="457838">
                  <a:moveTo>
                    <a:pt x="0" y="0"/>
                  </a:moveTo>
                  <a:lnTo>
                    <a:pt x="5275716" y="0"/>
                  </a:lnTo>
                  <a:lnTo>
                    <a:pt x="5275716" y="457838"/>
                  </a:lnTo>
                  <a:lnTo>
                    <a:pt x="0" y="457838"/>
                  </a:lnTo>
                  <a:close/>
                </a:path>
              </a:pathLst>
            </a:custGeom>
            <a:solidFill>
              <a:srgbClr val="A7DC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572571" y="391919"/>
            <a:ext cx="7142857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Open Sans Light Bold"/>
              </a:rPr>
              <a:t>ФЕДЕРАЛЬНОЕ ГОСУДАРСТВЕННОЕ АВТОНОМНОЕ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Open Sans Light Bold"/>
              </a:rPr>
              <a:t>ОБРАЗОВАТЕЛЬНОЕ УЧРЕЖДЕНИЕ ВЫСШЕГО ОБРАЗОВАНИЯ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Arimo Bold"/>
              </a:rPr>
              <a:t>«САМАРСКИЙ НАЦИОНАЛЬНЫЙ ИССЛЕДОВАТЕЛЬСКИЙ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Arimo Bold"/>
              </a:rPr>
              <a:t> УНИВЕРСИТЕТ ИМЕНИ АКАДЕМИКА С.П. КОРОЛЕВА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Arimo Bold"/>
              </a:rPr>
              <a:t>(САМАРСКИЙ УНИВЕРСИТЕТ)»</a:t>
            </a:r>
          </a:p>
          <a:p>
            <a:pPr algn="ctr">
              <a:lnSpc>
                <a:spcPts val="3780"/>
              </a:lnSpc>
            </a:pPr>
            <a:endParaRPr lang="en-US" sz="1800">
              <a:solidFill>
                <a:srgbClr val="545454"/>
              </a:solidFill>
              <a:latin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5952" y="3387092"/>
            <a:ext cx="1559609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Open Sans Extra Bold"/>
              </a:rPr>
              <a:t>Автоматизированная система составления и разгадывания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Open Sans Extra Bold"/>
              </a:rPr>
              <a:t>классического кроссворда по выбранной теме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26714" y="5299432"/>
            <a:ext cx="4646513" cy="39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Разработчики: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Студенты группы 6403-090301D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Малышев А.А.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Манакова А.А.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Федоров А.М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Хорина В.И.</a:t>
            </a:r>
          </a:p>
          <a:p>
            <a:pPr>
              <a:lnSpc>
                <a:spcPts val="2911"/>
              </a:lnSpc>
            </a:pPr>
            <a:endParaRPr lang="en-US" sz="2079">
              <a:solidFill>
                <a:srgbClr val="545454"/>
              </a:solidFill>
              <a:latin typeface="Open Sans"/>
            </a:endParaRP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Руководитель: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доц. кафедры программных систем </a:t>
            </a:r>
          </a:p>
          <a:p>
            <a:pPr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"/>
              </a:rPr>
              <a:t>Зеленко Л.С.</a:t>
            </a:r>
          </a:p>
          <a:p>
            <a:pPr>
              <a:lnSpc>
                <a:spcPts val="2911"/>
              </a:lnSpc>
            </a:pPr>
            <a:endParaRPr lang="en-US" sz="2079">
              <a:solidFill>
                <a:srgbClr val="545454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48613" y="9400540"/>
            <a:ext cx="1590774" cy="70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545454"/>
                </a:solidFill>
                <a:latin typeface="Open Sans Light"/>
              </a:rPr>
              <a:t>Самара 2021</a:t>
            </a: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545454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37075" y="3394243"/>
            <a:ext cx="6289173" cy="6174350"/>
            <a:chOff x="0" y="0"/>
            <a:chExt cx="8385564" cy="823246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385564" cy="8232467"/>
              <a:chOff x="0" y="0"/>
              <a:chExt cx="4064598" cy="40064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064598" cy="4006433"/>
              </a:xfrm>
              <a:custGeom>
                <a:avLst/>
                <a:gdLst/>
                <a:ahLst/>
                <a:cxnLst/>
                <a:rect l="l" t="t" r="r" b="b"/>
                <a:pathLst>
                  <a:path w="4064598" h="4006433">
                    <a:moveTo>
                      <a:pt x="3940138" y="4006433"/>
                    </a:moveTo>
                    <a:lnTo>
                      <a:pt x="124460" y="4006433"/>
                    </a:lnTo>
                    <a:cubicBezTo>
                      <a:pt x="55880" y="4006433"/>
                      <a:pt x="0" y="3950553"/>
                      <a:pt x="0" y="38819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0138" y="0"/>
                    </a:lnTo>
                    <a:cubicBezTo>
                      <a:pt x="4008718" y="0"/>
                      <a:pt x="4064598" y="55880"/>
                      <a:pt x="4064598" y="124460"/>
                    </a:cubicBezTo>
                    <a:lnTo>
                      <a:pt x="4064598" y="3881973"/>
                    </a:lnTo>
                    <a:cubicBezTo>
                      <a:pt x="4064598" y="3950553"/>
                      <a:pt x="4008718" y="4006433"/>
                      <a:pt x="3940138" y="4006433"/>
                    </a:cubicBezTo>
                    <a:close/>
                  </a:path>
                </a:pathLst>
              </a:custGeom>
              <a:solidFill>
                <a:srgbClr val="22271E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74136" y="3676637"/>
              <a:ext cx="442807" cy="441196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270016" y="4745456"/>
              <a:ext cx="6732150" cy="294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9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16" y="419084"/>
              <a:ext cx="6732150" cy="735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Cousine"/>
                </a:rPr>
                <a:t>К достоинствам данной системы относятся: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 -   быстрое изменение формы кроссворда;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 -   мгновенный поиск;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 -   подсказки программы;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 -   автоматическая расстановка номеров слов.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К недостаткам системы относятся: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 -устаревший дизайн;</a:t>
              </a:r>
            </a:p>
            <a:p>
              <a:pPr>
                <a:lnSpc>
                  <a:spcPts val="3119"/>
                </a:lnSpc>
              </a:pPr>
              <a:r>
                <a:rPr lang="en-US" sz="2079">
                  <a:solidFill>
                    <a:srgbClr val="FFFCF0"/>
                  </a:solidFill>
                  <a:latin typeface="Arimo"/>
                </a:rPr>
                <a:t> -не интуитивно понятный интерфейс.</a:t>
              </a:r>
            </a:p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endParaRPr lang="en-US" sz="2079">
                <a:solidFill>
                  <a:srgbClr val="FFFCF0"/>
                </a:solidFill>
                <a:latin typeface="Arimo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47402" y="7217195"/>
            <a:ext cx="351258" cy="6313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29212" y="7217195"/>
            <a:ext cx="351258" cy="6313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50820" y="7217195"/>
            <a:ext cx="351258" cy="6313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8856" y="7217195"/>
            <a:ext cx="351258" cy="6313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70131" y="7217195"/>
            <a:ext cx="351258" cy="63134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24588" y="7217195"/>
            <a:ext cx="351258" cy="6313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07835" y="7217195"/>
            <a:ext cx="351258" cy="63134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0235" y="7217195"/>
            <a:ext cx="351258" cy="63134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6833791" y="9067940"/>
            <a:ext cx="1330384" cy="788769"/>
            <a:chOff x="0" y="0"/>
            <a:chExt cx="1773845" cy="105169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73845" cy="105169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CF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6276" y="281667"/>
              <a:ext cx="1481292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10/19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514932" y="1219200"/>
            <a:ext cx="10466561" cy="748658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27600" y="1219200"/>
            <a:ext cx="601821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Программа 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Decalion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388504" y="3267664"/>
            <a:ext cx="10685092" cy="21758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8504" y="4055563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Проектирование системы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36725" y="650875"/>
            <a:ext cx="148145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71E"/>
                </a:solidFill>
                <a:latin typeface="Open Sans Extra Bold"/>
              </a:rPr>
              <a:t>Диаграмма объектов предметной области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833791" y="9067940"/>
            <a:ext cx="1330384" cy="788769"/>
            <a:chOff x="0" y="0"/>
            <a:chExt cx="1773845" cy="105169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73845" cy="105169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6276" y="281667"/>
              <a:ext cx="1481292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12/19</a:t>
              </a:r>
            </a:p>
          </p:txBody>
        </p:sp>
      </p:grp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199" y="1638300"/>
            <a:ext cx="14570075" cy="7429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36725" y="650875"/>
            <a:ext cx="148145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71E"/>
                </a:solidFill>
                <a:latin typeface="Open Sans Extra Bold"/>
              </a:rPr>
              <a:t>Структурная схема системы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833791" y="9067940"/>
            <a:ext cx="1330384" cy="788769"/>
            <a:chOff x="0" y="0"/>
            <a:chExt cx="1773845" cy="105169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73845" cy="105169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6276" y="281667"/>
              <a:ext cx="1481292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13/19</a:t>
              </a: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54" y="2247900"/>
            <a:ext cx="15204553" cy="5943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36725" y="422275"/>
            <a:ext cx="148145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71E"/>
                </a:solidFill>
                <a:latin typeface="Open Sans Extra Bold"/>
              </a:rPr>
              <a:t>Диаграмма классов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833791" y="9067940"/>
            <a:ext cx="1330384" cy="788769"/>
            <a:chOff x="0" y="0"/>
            <a:chExt cx="1773845" cy="105169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73845" cy="105169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6276" y="281667"/>
              <a:ext cx="1481292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14/19</a:t>
              </a:r>
            </a:p>
          </p:txBody>
        </p:sp>
      </p:grp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5029200" y="1257300"/>
            <a:ext cx="8153400" cy="8599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6927" y="1654120"/>
            <a:ext cx="5146990" cy="70137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1462" y="1654120"/>
            <a:ext cx="5217231" cy="70137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330852" y="1654120"/>
            <a:ext cx="5219579" cy="7013773"/>
            <a:chOff x="0" y="0"/>
            <a:chExt cx="6959438" cy="935169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6959438" cy="7695533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7695533"/>
              <a:ext cx="6959438" cy="1656165"/>
              <a:chOff x="0" y="0"/>
              <a:chExt cx="1882244" cy="4479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82243" cy="447925"/>
              </a:xfrm>
              <a:custGeom>
                <a:avLst/>
                <a:gdLst/>
                <a:ahLst/>
                <a:cxnLst/>
                <a:rect l="l" t="t" r="r" b="b"/>
                <a:pathLst>
                  <a:path w="1882243" h="447925">
                    <a:moveTo>
                      <a:pt x="0" y="0"/>
                    </a:moveTo>
                    <a:lnTo>
                      <a:pt x="1882243" y="0"/>
                    </a:lnTo>
                    <a:lnTo>
                      <a:pt x="1882243" y="447925"/>
                    </a:lnTo>
                    <a:lnTo>
                      <a:pt x="0" y="4479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1736725" y="422275"/>
            <a:ext cx="148145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71E"/>
                </a:solidFill>
                <a:latin typeface="Open Sans Extra Bold"/>
              </a:rPr>
              <a:t>Диаграммы деятельности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463" y="8789416"/>
            <a:ext cx="5898353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 dirty="0" err="1">
                <a:solidFill>
                  <a:srgbClr val="22271E"/>
                </a:solidFill>
                <a:latin typeface="Open Sans Light"/>
              </a:rPr>
              <a:t>Диаграмма</a:t>
            </a:r>
            <a:r>
              <a:rPr lang="en-US" sz="2079" dirty="0">
                <a:solidFill>
                  <a:srgbClr val="22271E"/>
                </a:solidFill>
                <a:latin typeface="Open Sans Light"/>
              </a:rPr>
              <a:t> </a:t>
            </a:r>
            <a:r>
              <a:rPr lang="en-US" sz="2079" dirty="0" err="1">
                <a:solidFill>
                  <a:srgbClr val="22271E"/>
                </a:solidFill>
                <a:latin typeface="Open Sans Light"/>
              </a:rPr>
              <a:t>деятельности</a:t>
            </a:r>
            <a:r>
              <a:rPr lang="en-US" sz="2079" dirty="0">
                <a:solidFill>
                  <a:srgbClr val="22271E"/>
                </a:solidFill>
                <a:latin typeface="Open Sans Light"/>
              </a:rPr>
              <a:t> </a:t>
            </a:r>
            <a:r>
              <a:rPr lang="en-US" sz="2079" dirty="0" err="1">
                <a:solidFill>
                  <a:srgbClr val="22271E"/>
                </a:solidFill>
                <a:latin typeface="Open Sans Light"/>
              </a:rPr>
              <a:t>администратора</a:t>
            </a:r>
            <a:r>
              <a:rPr lang="en-US" sz="2079" dirty="0">
                <a:solidFill>
                  <a:srgbClr val="22271E"/>
                </a:solidFill>
                <a:latin typeface="Open Sans Light"/>
              </a:rPr>
              <a:t> </a:t>
            </a:r>
            <a:endParaRPr lang="ru-RU" sz="2079" dirty="0" smtClean="0">
              <a:solidFill>
                <a:srgbClr val="22271E"/>
              </a:solidFill>
              <a:latin typeface="Open Sans Light"/>
            </a:endParaRPr>
          </a:p>
          <a:p>
            <a:pPr algn="ctr">
              <a:lnSpc>
                <a:spcPts val="2911"/>
              </a:lnSpc>
            </a:pPr>
            <a:r>
              <a:rPr lang="ru-RU" sz="2079" dirty="0" smtClean="0">
                <a:solidFill>
                  <a:srgbClr val="22271E"/>
                </a:solidFill>
                <a:latin typeface="Open Sans Light"/>
              </a:rPr>
              <a:t>при работе с кроссвордами</a:t>
            </a:r>
            <a:endParaRPr lang="en-US" sz="2079" dirty="0">
              <a:solidFill>
                <a:srgbClr val="22271E"/>
              </a:solidFill>
              <a:latin typeface="Arimo"/>
            </a:endParaRPr>
          </a:p>
          <a:p>
            <a:pPr algn="ctr">
              <a:lnSpc>
                <a:spcPts val="2911"/>
              </a:lnSpc>
            </a:pPr>
            <a:endParaRPr lang="en-US" sz="2079" dirty="0">
              <a:solidFill>
                <a:srgbClr val="22271E"/>
              </a:solidFill>
              <a:latin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58348" y="8820150"/>
            <a:ext cx="5295103" cy="143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22271E"/>
                </a:solidFill>
                <a:latin typeface="Open Sans Light"/>
              </a:rPr>
              <a:t>Диаграмма деятельности при работе со словарем</a:t>
            </a: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22271E"/>
              </a:solidFill>
              <a:latin typeface="Open Sans Light"/>
            </a:endParaRP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22271E"/>
              </a:solidFill>
              <a:latin typeface="Open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63823" y="8820150"/>
            <a:ext cx="5731325" cy="107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22271E"/>
                </a:solidFill>
                <a:latin typeface="Open Sans Light"/>
              </a:rPr>
              <a:t>Диаграмма деятельности автоматической генерации кроссворда</a:t>
            </a: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22271E"/>
              </a:solidFill>
              <a:latin typeface="Open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943498" y="9269666"/>
            <a:ext cx="1110969" cy="34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00000"/>
                </a:solidFill>
                <a:latin typeface="Open Sans Light"/>
              </a:rPr>
              <a:t>15/19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3778" y="3147063"/>
            <a:ext cx="3489453" cy="39207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40564" y="2860925"/>
            <a:ext cx="4206872" cy="42068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09239" y="2739330"/>
            <a:ext cx="4450061" cy="44500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88504" y="866775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Выбор программных средств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7217" y="7296785"/>
            <a:ext cx="448647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Язык программирования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 C Sharp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00713" y="7296785"/>
            <a:ext cx="332531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Среда разработки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Visual Studio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7928" y="7296785"/>
            <a:ext cx="433268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Операционная система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Windows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43498" y="9269666"/>
            <a:ext cx="1110969" cy="34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00000"/>
                </a:solidFill>
                <a:latin typeface="Open Sans Light"/>
              </a:rPr>
              <a:t>16/19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388504" y="3267664"/>
            <a:ext cx="10685092" cy="21758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8504" y="4055563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Реализация системы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35235" y="9515476"/>
            <a:ext cx="5898353" cy="70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22271E"/>
                </a:solidFill>
                <a:latin typeface="Open Sans Light"/>
              </a:rPr>
              <a:t>Диаграмма классов системы</a:t>
            </a: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22271E"/>
              </a:solidFill>
              <a:latin typeface="Open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99782" y="7391401"/>
            <a:ext cx="5898353" cy="70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22271E"/>
                </a:solidFill>
                <a:latin typeface="Open Sans Light"/>
              </a:rPr>
              <a:t>Диаграмма модулей системы</a:t>
            </a:r>
          </a:p>
          <a:p>
            <a:pPr algn="ctr">
              <a:lnSpc>
                <a:spcPts val="2911"/>
              </a:lnSpc>
            </a:pPr>
            <a:endParaRPr lang="en-US" sz="2079">
              <a:solidFill>
                <a:srgbClr val="22271E"/>
              </a:solidFill>
              <a:latin typeface="Open Sa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7475" y="530225"/>
            <a:ext cx="148145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71E"/>
                </a:solidFill>
                <a:latin typeface="Open Sans Extra Bold"/>
              </a:rPr>
              <a:t>Реализация и описание модулей программы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43498" y="9269666"/>
            <a:ext cx="1110969" cy="34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00000"/>
                </a:solidFill>
                <a:latin typeface="Open Sans Light"/>
              </a:rPr>
              <a:t>18/19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1831793"/>
            <a:ext cx="6463421" cy="74658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301" y="1831793"/>
            <a:ext cx="7667313" cy="5344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0284" b="15792"/>
          <a:stretch/>
        </p:blipFill>
        <p:spPr>
          <a:xfrm>
            <a:off x="-76200" y="6578840"/>
            <a:ext cx="1731154" cy="36700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7080918"/>
            <a:ext cx="3420454" cy="12375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07050" y="2052232"/>
            <a:ext cx="12873901" cy="6705781"/>
            <a:chOff x="0" y="0"/>
            <a:chExt cx="17165201" cy="894104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165201" cy="8941042"/>
              <a:chOff x="0" y="0"/>
              <a:chExt cx="2195637" cy="11482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95637" cy="1148265"/>
              </a:xfrm>
              <a:custGeom>
                <a:avLst/>
                <a:gdLst/>
                <a:ahLst/>
                <a:cxnLst/>
                <a:rect l="l" t="t" r="r" b="b"/>
                <a:pathLst>
                  <a:path w="2195637" h="1148265">
                    <a:moveTo>
                      <a:pt x="2071177" y="1148265"/>
                    </a:moveTo>
                    <a:lnTo>
                      <a:pt x="124460" y="1148265"/>
                    </a:lnTo>
                    <a:cubicBezTo>
                      <a:pt x="55880" y="1148265"/>
                      <a:pt x="0" y="1092385"/>
                      <a:pt x="0" y="10238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1177" y="0"/>
                    </a:lnTo>
                    <a:cubicBezTo>
                      <a:pt x="2139757" y="0"/>
                      <a:pt x="2195637" y="55880"/>
                      <a:pt x="2195637" y="124460"/>
                    </a:cubicBezTo>
                    <a:lnTo>
                      <a:pt x="2195637" y="1023806"/>
                    </a:lnTo>
                    <a:cubicBezTo>
                      <a:pt x="2195637" y="1092386"/>
                      <a:pt x="2139757" y="1148265"/>
                      <a:pt x="2071177" y="1148265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99716" y="6095151"/>
              <a:ext cx="13780673" cy="1114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7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5737" y="2188845"/>
            <a:ext cx="12515213" cy="682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Проведен анализ предметной области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Проанализированы системы-аналоги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Сформулирована постановка задачи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Разработана структурная схема системы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Разработана спецификация системы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Разработан прототип пользовательского интерфейса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Определены структуры данных и классов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Осуществлен выбор комплекса программных средств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</a:rPr>
              <a:t>Спроектирована и разработана автоматизированная система</a:t>
            </a:r>
          </a:p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составления и разгадывания классического кроссворда по </a:t>
            </a:r>
          </a:p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Arimo"/>
              </a:rPr>
              <a:t>выбранной теме</a:t>
            </a:r>
          </a:p>
          <a:p>
            <a:pPr>
              <a:lnSpc>
                <a:spcPts val="4560"/>
              </a:lnSpc>
            </a:pPr>
            <a:endParaRPr lang="en-US" sz="3000">
              <a:solidFill>
                <a:srgbClr val="000000"/>
              </a:solidFill>
              <a:latin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20454" y="728662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Заключение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43498" y="9269666"/>
            <a:ext cx="1110969" cy="34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000000"/>
                </a:solidFill>
                <a:latin typeface="Open Sans Light"/>
              </a:rPr>
              <a:t>19/19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152" b="15792"/>
          <a:stretch/>
        </p:blipFill>
        <p:spPr>
          <a:xfrm>
            <a:off x="0" y="6578840"/>
            <a:ext cx="1654954" cy="36700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7080918"/>
            <a:ext cx="3420454" cy="12375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833403" y="2198055"/>
            <a:ext cx="9859193" cy="2684990"/>
            <a:chOff x="0" y="0"/>
            <a:chExt cx="13145591" cy="357998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145591" cy="3579986"/>
              <a:chOff x="0" y="0"/>
              <a:chExt cx="4199509" cy="11482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199510" cy="1148265"/>
              </a:xfrm>
              <a:custGeom>
                <a:avLst/>
                <a:gdLst/>
                <a:ahLst/>
                <a:cxnLst/>
                <a:rect l="l" t="t" r="r" b="b"/>
                <a:pathLst>
                  <a:path w="4199510" h="1148265">
                    <a:moveTo>
                      <a:pt x="4075049" y="1148265"/>
                    </a:moveTo>
                    <a:lnTo>
                      <a:pt x="124460" y="1148265"/>
                    </a:lnTo>
                    <a:cubicBezTo>
                      <a:pt x="55880" y="1148265"/>
                      <a:pt x="0" y="1092385"/>
                      <a:pt x="0" y="10238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075049" y="0"/>
                    </a:lnTo>
                    <a:cubicBezTo>
                      <a:pt x="4143629" y="0"/>
                      <a:pt x="4199510" y="55880"/>
                      <a:pt x="4199510" y="124460"/>
                    </a:cubicBezTo>
                    <a:lnTo>
                      <a:pt x="4199510" y="1023806"/>
                    </a:lnTo>
                    <a:cubicBezTo>
                      <a:pt x="4199510" y="1092386"/>
                      <a:pt x="4143629" y="1148265"/>
                      <a:pt x="4075049" y="1148265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990935" y="2431026"/>
              <a:ext cx="10553625" cy="455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33403" y="5248406"/>
            <a:ext cx="9859193" cy="3665024"/>
            <a:chOff x="0" y="0"/>
            <a:chExt cx="13145591" cy="488669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145591" cy="4886698"/>
              <a:chOff x="0" y="0"/>
              <a:chExt cx="3076553" cy="114826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076553" cy="1148265"/>
              </a:xfrm>
              <a:custGeom>
                <a:avLst/>
                <a:gdLst/>
                <a:ahLst/>
                <a:cxnLst/>
                <a:rect l="l" t="t" r="r" b="b"/>
                <a:pathLst>
                  <a:path w="3076553" h="1148265">
                    <a:moveTo>
                      <a:pt x="2952093" y="1148265"/>
                    </a:moveTo>
                    <a:lnTo>
                      <a:pt x="124460" y="1148265"/>
                    </a:lnTo>
                    <a:cubicBezTo>
                      <a:pt x="55880" y="1148265"/>
                      <a:pt x="0" y="1092385"/>
                      <a:pt x="0" y="10238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52093" y="0"/>
                    </a:lnTo>
                    <a:cubicBezTo>
                      <a:pt x="3020673" y="0"/>
                      <a:pt x="3076553" y="55880"/>
                      <a:pt x="3076553" y="124460"/>
                    </a:cubicBezTo>
                    <a:lnTo>
                      <a:pt x="3076553" y="1023806"/>
                    </a:lnTo>
                    <a:cubicBezTo>
                      <a:pt x="3076553" y="1092386"/>
                      <a:pt x="3020673" y="1148265"/>
                      <a:pt x="2952093" y="1148265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990935" y="3323649"/>
              <a:ext cx="10553625" cy="616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92091" y="2372785"/>
            <a:ext cx="8280499" cy="224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Цель работы:</a:t>
            </a:r>
          </a:p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Разработать автоматизированную систему </a:t>
            </a:r>
          </a:p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составления и разгадывания классического </a:t>
            </a:r>
          </a:p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кроссворда по выбранной теме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92091" y="5341653"/>
            <a:ext cx="8521898" cy="339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Задачи: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анализ предметной области; 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обзор существующих систем-аналогов;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разработка информационно-логического </a:t>
            </a:r>
          </a:p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проекта системы;</a:t>
            </a:r>
          </a:p>
          <a:p>
            <a:pPr marL="647702" lvl="1" indent="-323851">
              <a:lnSpc>
                <a:spcPts val="45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разработка ПО, тестирование, отладка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20454" y="1028700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Постановка задачи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957616" y="9067940"/>
            <a:ext cx="936851" cy="788769"/>
            <a:chOff x="0" y="0"/>
            <a:chExt cx="1249134" cy="105169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49134" cy="105169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03007" y="281667"/>
              <a:ext cx="1043120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2/19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388504" y="3267664"/>
            <a:ext cx="10685092" cy="21758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8504" y="4055563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Описание предметной области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3403" y="2235535"/>
            <a:ext cx="10963185" cy="2684990"/>
            <a:chOff x="0" y="0"/>
            <a:chExt cx="14617580" cy="357998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617580" cy="3579986"/>
              <a:chOff x="0" y="0"/>
              <a:chExt cx="4669753" cy="114826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69753" cy="1148265"/>
              </a:xfrm>
              <a:custGeom>
                <a:avLst/>
                <a:gdLst/>
                <a:ahLst/>
                <a:cxnLst/>
                <a:rect l="l" t="t" r="r" b="b"/>
                <a:pathLst>
                  <a:path w="4669753" h="1148265">
                    <a:moveTo>
                      <a:pt x="4545293" y="1148265"/>
                    </a:moveTo>
                    <a:lnTo>
                      <a:pt x="124460" y="1148265"/>
                    </a:lnTo>
                    <a:cubicBezTo>
                      <a:pt x="55880" y="1148265"/>
                      <a:pt x="0" y="1092385"/>
                      <a:pt x="0" y="10238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545293" y="0"/>
                    </a:lnTo>
                    <a:cubicBezTo>
                      <a:pt x="4613873" y="0"/>
                      <a:pt x="4669753" y="55880"/>
                      <a:pt x="4669753" y="124460"/>
                    </a:cubicBezTo>
                    <a:lnTo>
                      <a:pt x="4669753" y="1023806"/>
                    </a:lnTo>
                    <a:cubicBezTo>
                      <a:pt x="4669753" y="1092386"/>
                      <a:pt x="4613873" y="1148265"/>
                      <a:pt x="4545293" y="1148265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213872" y="2431026"/>
              <a:ext cx="11735376" cy="455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21496" y="2696015"/>
            <a:ext cx="9942600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Кроссворд – головоломка, представляющая собой переплетение рядов клеточек, которые заполняются словами по заданным значениям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79004" y="923925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Что такое кроссворд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33403" y="5136884"/>
            <a:ext cx="10963185" cy="4121416"/>
            <a:chOff x="0" y="0"/>
            <a:chExt cx="14617580" cy="549522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4617580" cy="5495221"/>
              <a:chOff x="0" y="0"/>
              <a:chExt cx="3034040" cy="11451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034041" cy="1145180"/>
              </a:xfrm>
              <a:custGeom>
                <a:avLst/>
                <a:gdLst/>
                <a:ahLst/>
                <a:cxnLst/>
                <a:rect l="l" t="t" r="r" b="b"/>
                <a:pathLst>
                  <a:path w="3034041" h="1145180">
                    <a:moveTo>
                      <a:pt x="2909580" y="1145180"/>
                    </a:moveTo>
                    <a:lnTo>
                      <a:pt x="124460" y="1145180"/>
                    </a:lnTo>
                    <a:cubicBezTo>
                      <a:pt x="55880" y="1145180"/>
                      <a:pt x="0" y="1089299"/>
                      <a:pt x="0" y="10207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09581" y="0"/>
                    </a:lnTo>
                    <a:cubicBezTo>
                      <a:pt x="2978160" y="0"/>
                      <a:pt x="3034041" y="55880"/>
                      <a:pt x="3034041" y="124460"/>
                    </a:cubicBezTo>
                    <a:lnTo>
                      <a:pt x="3034041" y="1020720"/>
                    </a:lnTo>
                    <a:cubicBezTo>
                      <a:pt x="3034041" y="1089300"/>
                      <a:pt x="2978160" y="1145180"/>
                      <a:pt x="2909581" y="1145180"/>
                    </a:cubicBezTo>
                    <a:close/>
                  </a:path>
                </a:pathLst>
              </a:custGeom>
              <a:solidFill>
                <a:srgbClr val="EFEFE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213872" y="3749012"/>
              <a:ext cx="11735376" cy="67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53446" y="5453415"/>
            <a:ext cx="9910651" cy="339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К каждому слову даётся текстовое определение, в описательной или вопросительной форме указывающее некое слово, являющееся ответом. Ответ вписывается в сетку кроссворда и, благодаря пересечениям с другими словами, облегчает нахождение ответов на другие определения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957616" y="9067940"/>
            <a:ext cx="936851" cy="788769"/>
            <a:chOff x="0" y="0"/>
            <a:chExt cx="1249134" cy="105169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49134" cy="105169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03007" y="281667"/>
              <a:ext cx="1043120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4/19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298242" y="951393"/>
            <a:ext cx="8554492" cy="6897148"/>
            <a:chOff x="0" y="0"/>
            <a:chExt cx="22009973" cy="177457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09973" cy="17745768"/>
            </a:xfrm>
            <a:custGeom>
              <a:avLst/>
              <a:gdLst/>
              <a:ahLst/>
              <a:cxnLst/>
              <a:rect l="l" t="t" r="r" b="b"/>
              <a:pathLst>
                <a:path w="22009973" h="17745768">
                  <a:moveTo>
                    <a:pt x="0" y="0"/>
                  </a:moveTo>
                  <a:lnTo>
                    <a:pt x="0" y="17745768"/>
                  </a:lnTo>
                  <a:lnTo>
                    <a:pt x="22009973" y="17745768"/>
                  </a:lnTo>
                  <a:lnTo>
                    <a:pt x="22009973" y="0"/>
                  </a:lnTo>
                  <a:lnTo>
                    <a:pt x="0" y="0"/>
                  </a:lnTo>
                  <a:close/>
                  <a:moveTo>
                    <a:pt x="21949014" y="17684809"/>
                  </a:moveTo>
                  <a:lnTo>
                    <a:pt x="59690" y="17684809"/>
                  </a:lnTo>
                  <a:lnTo>
                    <a:pt x="59690" y="59690"/>
                  </a:lnTo>
                  <a:lnTo>
                    <a:pt x="21949014" y="59690"/>
                  </a:lnTo>
                  <a:lnTo>
                    <a:pt x="21949014" y="17684809"/>
                  </a:lnTo>
                  <a:close/>
                </a:path>
              </a:pathLst>
            </a:custGeom>
            <a:solidFill>
              <a:srgbClr val="22271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0900" y="3140215"/>
            <a:ext cx="8054437" cy="4425898"/>
            <a:chOff x="0" y="0"/>
            <a:chExt cx="10739249" cy="590119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739249" cy="5901197"/>
              <a:chOff x="0" y="0"/>
              <a:chExt cx="4064598" cy="224246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598" cy="2242468"/>
              </a:xfrm>
              <a:custGeom>
                <a:avLst/>
                <a:gdLst/>
                <a:ahLst/>
                <a:cxnLst/>
                <a:rect l="l" t="t" r="r" b="b"/>
                <a:pathLst>
                  <a:path w="4064598" h="2242468">
                    <a:moveTo>
                      <a:pt x="3940138" y="2242468"/>
                    </a:moveTo>
                    <a:lnTo>
                      <a:pt x="124460" y="2242468"/>
                    </a:lnTo>
                    <a:cubicBezTo>
                      <a:pt x="55880" y="2242468"/>
                      <a:pt x="0" y="2186588"/>
                      <a:pt x="0" y="21180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0138" y="0"/>
                    </a:lnTo>
                    <a:cubicBezTo>
                      <a:pt x="4008718" y="0"/>
                      <a:pt x="4064598" y="55880"/>
                      <a:pt x="4064598" y="124460"/>
                    </a:cubicBezTo>
                    <a:lnTo>
                      <a:pt x="4064598" y="2118008"/>
                    </a:lnTo>
                    <a:cubicBezTo>
                      <a:pt x="4064598" y="2186588"/>
                      <a:pt x="4008718" y="2242468"/>
                      <a:pt x="3940138" y="2242468"/>
                    </a:cubicBezTo>
                    <a:close/>
                  </a:path>
                </a:pathLst>
              </a:custGeom>
              <a:solidFill>
                <a:srgbClr val="22271E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07218" y="2387614"/>
              <a:ext cx="567095" cy="565033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626488" y="3738552"/>
              <a:ext cx="8621751" cy="395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26488" y="555429"/>
              <a:ext cx="8621751" cy="4760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CF0"/>
                  </a:solidFill>
                  <a:latin typeface="Cousine"/>
                </a:rPr>
                <a:t>Слова «пересекаются» друг с другом, образуя сетку кроссворда. Сетка должна быть связной, без изолированных участков, «оторванных» от остальной сетки. Классическая сетка кроссворда состоит из слов, написанных по вертикали (сверху вниз) и горизонтали (слева направо). Любое слово должно быть пересечено как минимум дважды 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47402" y="7217195"/>
            <a:ext cx="351258" cy="6313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29212" y="7217195"/>
            <a:ext cx="351258" cy="6313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50820" y="7217195"/>
            <a:ext cx="351258" cy="63134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8856" y="7217195"/>
            <a:ext cx="351258" cy="6313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70131" y="7217195"/>
            <a:ext cx="351258" cy="63134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24588" y="7217195"/>
            <a:ext cx="351258" cy="63134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07835" y="7217195"/>
            <a:ext cx="351258" cy="63134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0235" y="7217195"/>
            <a:ext cx="351258" cy="63134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6957616" y="9067940"/>
            <a:ext cx="936851" cy="788769"/>
            <a:chOff x="0" y="0"/>
            <a:chExt cx="1249134" cy="105169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49134" cy="105169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CF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03007" y="281667"/>
              <a:ext cx="1043120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5/19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358512" y="1224058"/>
            <a:ext cx="8396027" cy="64089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60900" y="951393"/>
            <a:ext cx="601821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Классический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кроссворд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57616" y="9067940"/>
            <a:ext cx="936851" cy="788769"/>
            <a:chOff x="0" y="0"/>
            <a:chExt cx="1249134" cy="105169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49134" cy="105169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3007" y="281667"/>
              <a:ext cx="1043120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6/19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8973" y="2076477"/>
            <a:ext cx="7038744" cy="57506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66053" y="2258256"/>
            <a:ext cx="5387051" cy="538705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34704" y="1028700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Классификация кроссвордов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2139" y="8201977"/>
            <a:ext cx="45324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Американский кроссворд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8922" y="8201977"/>
            <a:ext cx="36813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Open Sans Light"/>
              </a:rPr>
              <a:t>Японский кроссворд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57616" y="9067940"/>
            <a:ext cx="936851" cy="788769"/>
            <a:chOff x="0" y="0"/>
            <a:chExt cx="1249134" cy="105169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49134" cy="105169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7DCFA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3007" y="281667"/>
              <a:ext cx="1043120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7/19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1322" y="2066114"/>
            <a:ext cx="9165356" cy="615477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88504" y="728662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 err="1">
                <a:solidFill>
                  <a:srgbClr val="545454"/>
                </a:solidFill>
                <a:latin typeface="Open Sans Extra Bold Bold"/>
              </a:rPr>
              <a:t>Классификация</a:t>
            </a:r>
            <a:r>
              <a:rPr lang="en-US" sz="3999" dirty="0">
                <a:solidFill>
                  <a:srgbClr val="545454"/>
                </a:solidFill>
                <a:latin typeface="Open Sans Extra Bold Bold"/>
              </a:rPr>
              <a:t> </a:t>
            </a:r>
            <a:r>
              <a:rPr lang="en-US" sz="3999" dirty="0" err="1">
                <a:solidFill>
                  <a:srgbClr val="545454"/>
                </a:solidFill>
                <a:latin typeface="Open Sans Extra Bold Bold"/>
              </a:rPr>
              <a:t>кроссвордов</a:t>
            </a:r>
            <a:endParaRPr lang="en-US" sz="3999" dirty="0">
              <a:solidFill>
                <a:srgbClr val="545454"/>
              </a:solidFill>
              <a:latin typeface="Open Sans Extra Bol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78227" y="8553450"/>
            <a:ext cx="470564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545454"/>
                </a:solidFill>
                <a:latin typeface="Open Sans Light"/>
              </a:rPr>
              <a:t>Скандинавский</a:t>
            </a:r>
            <a:r>
              <a:rPr lang="en-US" sz="3000" dirty="0">
                <a:solidFill>
                  <a:srgbClr val="545454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Open Sans Light"/>
              </a:rPr>
              <a:t>кроссворд</a:t>
            </a:r>
            <a:endParaRPr lang="en-US" sz="3000" dirty="0">
              <a:solidFill>
                <a:srgbClr val="545454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388504" y="3267664"/>
            <a:ext cx="10685092" cy="21758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8504" y="4055563"/>
            <a:ext cx="1068509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Системы аналоги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7100" y="3136594"/>
            <a:ext cx="6431354" cy="6501744"/>
            <a:chOff x="0" y="0"/>
            <a:chExt cx="8575138" cy="866899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575138" cy="8668991"/>
              <a:chOff x="0" y="0"/>
              <a:chExt cx="4064598" cy="412560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064598" cy="4125604"/>
              </a:xfrm>
              <a:custGeom>
                <a:avLst/>
                <a:gdLst/>
                <a:ahLst/>
                <a:cxnLst/>
                <a:rect l="l" t="t" r="r" b="b"/>
                <a:pathLst>
                  <a:path w="4064598" h="4125604">
                    <a:moveTo>
                      <a:pt x="3940138" y="4125604"/>
                    </a:moveTo>
                    <a:lnTo>
                      <a:pt x="124460" y="4125604"/>
                    </a:lnTo>
                    <a:cubicBezTo>
                      <a:pt x="55880" y="4125604"/>
                      <a:pt x="0" y="4069724"/>
                      <a:pt x="0" y="40011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40138" y="0"/>
                    </a:lnTo>
                    <a:cubicBezTo>
                      <a:pt x="4008718" y="0"/>
                      <a:pt x="4064598" y="55880"/>
                      <a:pt x="4064598" y="124460"/>
                    </a:cubicBezTo>
                    <a:lnTo>
                      <a:pt x="4064598" y="4001145"/>
                    </a:lnTo>
                    <a:cubicBezTo>
                      <a:pt x="4064598" y="4069724"/>
                      <a:pt x="4008718" y="4125604"/>
                      <a:pt x="3940138" y="4125604"/>
                    </a:cubicBezTo>
                    <a:close/>
                  </a:path>
                </a:pathLst>
              </a:custGeom>
              <a:solidFill>
                <a:srgbClr val="22271E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84855" y="3884961"/>
              <a:ext cx="452817" cy="451171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298728" y="4969279"/>
              <a:ext cx="6884346" cy="309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3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98728" y="430066"/>
              <a:ext cx="6884346" cy="7771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Cousine"/>
                </a:rPr>
                <a:t>К достоинствам данной системы относятся:</a:t>
              </a:r>
            </a:p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Arimo"/>
                </a:rPr>
                <a:t> -   система является бесплатной;</a:t>
              </a:r>
            </a:p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Arimo"/>
                </a:rPr>
                <a:t> -   не требует обязательной регистрации пользователя;</a:t>
              </a:r>
            </a:p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Arimo"/>
                </a:rPr>
                <a:t> -   поддерживает сканворды и тематические кроссворды;</a:t>
              </a:r>
            </a:p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Arimo"/>
                </a:rPr>
                <a:t> -   есть возможность брать определения из словаря;</a:t>
              </a:r>
            </a:p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Arimo"/>
                </a:rPr>
                <a:t> -   имеет возможность сохранения кроссвордов.</a:t>
              </a:r>
            </a:p>
            <a:p>
              <a:pPr>
                <a:lnSpc>
                  <a:spcPts val="3115"/>
                </a:lnSpc>
              </a:pPr>
              <a:r>
                <a:rPr lang="en-US" sz="2076">
                  <a:solidFill>
                    <a:srgbClr val="FFFCF0"/>
                  </a:solidFill>
                  <a:latin typeface="Arimo"/>
                </a:rPr>
                <a:t>К недостаткам системы относятся:</a:t>
              </a:r>
            </a:p>
            <a:p>
              <a:pPr marL="0" lvl="0" indent="0" algn="l">
                <a:lnSpc>
                  <a:spcPts val="3115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FFFCF0"/>
                  </a:solidFill>
                  <a:latin typeface="Cousine"/>
                </a:rPr>
                <a:t> - </a:t>
              </a:r>
              <a:r>
                <a:rPr lang="en-US" sz="2076">
                  <a:solidFill>
                    <a:srgbClr val="FFFCF0"/>
                  </a:solidFill>
                  <a:latin typeface="Arimo"/>
                </a:rPr>
                <a:t>требуется постоянное подключение к интернету.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47402" y="7217195"/>
            <a:ext cx="351258" cy="6313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29212" y="7217195"/>
            <a:ext cx="351258" cy="6313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50820" y="7217195"/>
            <a:ext cx="351258" cy="6313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8856" y="7217195"/>
            <a:ext cx="351258" cy="6313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70131" y="7217195"/>
            <a:ext cx="351258" cy="63134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24588" y="7217195"/>
            <a:ext cx="351258" cy="63134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07835" y="7217195"/>
            <a:ext cx="351258" cy="63134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30235" y="7217195"/>
            <a:ext cx="351258" cy="63134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37100" y="1028700"/>
            <a:ext cx="601821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Программа 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545454"/>
                </a:solidFill>
                <a:latin typeface="Open Sans Extra Bold Bold"/>
              </a:rPr>
              <a:t>Crosswordus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957616" y="9067940"/>
            <a:ext cx="936851" cy="788769"/>
            <a:chOff x="0" y="0"/>
            <a:chExt cx="1249134" cy="105169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49134" cy="105169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CF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03007" y="281667"/>
              <a:ext cx="1043120" cy="450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079">
                  <a:solidFill>
                    <a:srgbClr val="000000"/>
                  </a:solidFill>
                  <a:latin typeface="Open Sans Light"/>
                </a:rPr>
                <a:t>9/19</a:t>
              </a:r>
            </a:p>
          </p:txBody>
        </p:sp>
      </p:grpSp>
      <p:pic>
        <p:nvPicPr>
          <p:cNvPr id="24" name="Рисунок 2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05" y="1028700"/>
            <a:ext cx="11117971" cy="606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453</Words>
  <Application>Microsoft Office PowerPoint</Application>
  <PresentationFormat>Произвольный</PresentationFormat>
  <Paragraphs>108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Open Sans</vt:lpstr>
      <vt:lpstr>Arimo</vt:lpstr>
      <vt:lpstr>Arial</vt:lpstr>
      <vt:lpstr>Open Sans Extra Bold Bold</vt:lpstr>
      <vt:lpstr>Arimo Bold</vt:lpstr>
      <vt:lpstr>Open Sans Light</vt:lpstr>
      <vt:lpstr>Calibri</vt:lpstr>
      <vt:lpstr>Open Sans Light Bold</vt:lpstr>
      <vt:lpstr>Open Sans Extra Bold</vt:lpstr>
      <vt:lpstr>Cousine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АВТОНОМНОЕ ОБРАЗОВАТЕЛЬНОЕ УЧРЕЖДЕНИЕ ВЫСШЕГО ОБРАЗОВАНИЯ «САМАРСКИЙ НАЦИОНАЛЬНЫЙ ИССЛЕДОВАТЕЛЬСКИЙ УНИВЕРСИТЕТ ИМЕНИ АКАДЕМИКА С.П. КОРОЛЕВА (САМАРСКИЙ УНИВЕРСИТЕТ)»</dc:title>
  <dc:creator>alena manakova</dc:creator>
  <cp:lastModifiedBy>Artem Malyshev</cp:lastModifiedBy>
  <cp:revision>5</cp:revision>
  <dcterms:created xsi:type="dcterms:W3CDTF">2006-08-16T00:00:00Z</dcterms:created>
  <dcterms:modified xsi:type="dcterms:W3CDTF">2022-01-10T19:06:25Z</dcterms:modified>
  <dc:identifier>DAE04ZX4gLM</dc:identifier>
</cp:coreProperties>
</file>